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retendard Semi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Pretendard ExtraLight" panose="020B0600000101010101" charset="-127"/>
      <p:regular r:id="rId17"/>
    </p:embeddedFont>
    <p:embeddedFont>
      <p:font typeface="Pretendard Bold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Pretendard Medium" panose="020B0600000101010101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etendard Light" panose="020B0600000101010101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8" y="17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400000">
            <a:off x="-3022600" y="6515100"/>
            <a:ext cx="10464800" cy="8864600"/>
          </a:xfrm>
          <a:prstGeom prst="rect">
            <a:avLst/>
          </a:prstGeom>
          <a:effectLst>
            <a:outerShdw blurRad="783056" dist="818505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-5400000">
            <a:off x="1943100" y="2120900"/>
            <a:ext cx="16535400" cy="17246600"/>
          </a:xfrm>
          <a:prstGeom prst="rect">
            <a:avLst/>
          </a:prstGeom>
          <a:effectLst>
            <a:outerShdw blurRad="2723438" dist="763227" dir="108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10200" y="8724900"/>
            <a:ext cx="177800" cy="939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7500" y="1435100"/>
            <a:ext cx="142621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9800" b="1" i="0" u="none" strike="noStrike" spc="-400" dirty="0">
                <a:solidFill>
                  <a:srgbClr val="173460"/>
                </a:solidFill>
                <a:ea typeface="Pretendard Light"/>
              </a:rPr>
              <a:t>반도체</a:t>
            </a:r>
            <a:r>
              <a:rPr lang="en-US" sz="9800" b="1" i="0" u="none" strike="noStrike" spc="-400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9800" b="1" i="0" u="none" strike="noStrike" spc="-400" dirty="0">
                <a:solidFill>
                  <a:srgbClr val="173460"/>
                </a:solidFill>
                <a:ea typeface="Pretendard Light"/>
              </a:rPr>
              <a:t>설계</a:t>
            </a:r>
            <a:r>
              <a:rPr lang="en-US" sz="9800" b="1" i="0" u="none" strike="noStrike" spc="-400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9800" b="1" i="0" u="none" strike="noStrike" spc="-400" dirty="0">
                <a:solidFill>
                  <a:srgbClr val="173460"/>
                </a:solidFill>
                <a:ea typeface="Pretendard Light"/>
              </a:rPr>
              <a:t>및</a:t>
            </a:r>
            <a:r>
              <a:rPr lang="en-US" sz="9800" b="1" i="0" u="none" strike="noStrike" spc="-400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9800" b="1" i="0" u="none" strike="noStrike" spc="-400" dirty="0">
                <a:solidFill>
                  <a:srgbClr val="173460"/>
                </a:solidFill>
                <a:ea typeface="Pretendard Light"/>
              </a:rPr>
              <a:t>검증을</a:t>
            </a:r>
            <a:r>
              <a:rPr lang="en-US" sz="9800" b="1" i="0" u="none" strike="noStrike" spc="-400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9800" b="1" i="0" u="none" strike="noStrike" spc="-400" dirty="0">
                <a:solidFill>
                  <a:srgbClr val="173460"/>
                </a:solidFill>
                <a:ea typeface="Pretendard Light"/>
              </a:rPr>
              <a:t>위한</a:t>
            </a:r>
            <a:r>
              <a:rPr lang="en-US" sz="9800" b="1" i="0" u="none" strike="noStrike" spc="-400" dirty="0">
                <a:solidFill>
                  <a:srgbClr val="173460"/>
                </a:solidFill>
                <a:latin typeface="Pretendard Light"/>
              </a:rPr>
              <a:t> Python </a:t>
            </a:r>
            <a:r>
              <a:rPr lang="ko-KR" sz="9800" b="1" i="0" u="none" strike="noStrike" spc="-400" dirty="0">
                <a:solidFill>
                  <a:srgbClr val="173460"/>
                </a:solidFill>
                <a:ea typeface="Pretendard Light"/>
              </a:rPr>
              <a:t>자동화</a:t>
            </a:r>
            <a:r>
              <a:rPr lang="en-US" sz="9800" b="1" i="0" u="none" strike="noStrike" spc="-400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9800" b="1" i="0" u="none" strike="noStrike" spc="-400" dirty="0">
                <a:solidFill>
                  <a:srgbClr val="173460"/>
                </a:solidFill>
                <a:ea typeface="Pretendard Light"/>
              </a:rPr>
              <a:t>스크립트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4900" y="9029700"/>
            <a:ext cx="7759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6160"/>
              </a:lnSpc>
            </a:pPr>
            <a:r>
              <a:rPr lang="en-US" sz="1800" b="1" i="0" u="none" strike="noStrike" dirty="0">
                <a:solidFill>
                  <a:srgbClr val="173460">
                    <a:alpha val="70196"/>
                  </a:srgbClr>
                </a:solidFill>
                <a:latin typeface="Pretendard ExtraLight"/>
              </a:rPr>
              <a:t>[HARMAN] SEMICON ACADEMY Group.14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76600" y="482600"/>
            <a:ext cx="168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173460"/>
                </a:solidFill>
                <a:latin typeface="Pretendard SemiBold"/>
              </a:rPr>
              <a:t>2025-02-26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177800" y="1320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73460">
                    <a:alpha val="50196"/>
                  </a:srgbClr>
                </a:solidFill>
                <a:latin typeface="Pretendard Regular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4500" y="5207000"/>
            <a:ext cx="6921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173460">
                    <a:alpha val="50196"/>
                  </a:srgbClr>
                </a:solidFill>
                <a:latin typeface="Pretendard Regular"/>
              </a:rPr>
              <a:t>COOPERATION PROJECT WORK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79200" y="6604000"/>
            <a:ext cx="65405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9800" b="0" i="0" u="none" strike="noStrike" spc="-400" dirty="0">
                <a:solidFill>
                  <a:srgbClr val="173460"/>
                </a:solidFill>
                <a:latin typeface="Pretendard Light"/>
              </a:rPr>
              <a:t>Mini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755900" y="812800"/>
            <a:ext cx="8521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sz="8000" b="0" i="0" u="none" strike="noStrike" spc="-100" dirty="0">
                <a:solidFill>
                  <a:srgbClr val="173460"/>
                </a:solidFill>
                <a:latin typeface="Pretendard Bold"/>
              </a:rPr>
              <a:t>Trouble Shooting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5626100"/>
            <a:ext cx="5486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7162800"/>
            <a:ext cx="5486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751300" y="97282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05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3949700"/>
            <a:ext cx="7772400" cy="497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2870200"/>
            <a:ext cx="77597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5638800"/>
            <a:ext cx="67183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38300" y="4330700"/>
            <a:ext cx="6731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네이버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뉴스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웹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 err="1">
                <a:solidFill>
                  <a:srgbClr val="173460"/>
                </a:solidFill>
                <a:ea typeface="Pretendard Light"/>
              </a:rPr>
              <a:t>크롤링을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통해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상위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10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개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  '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헤드라인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뉴스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'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의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데이터를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수집하는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도중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일정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카테고리에서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10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개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미만의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뉴스가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존재함에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따라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en-US" sz="2200" b="0" i="0" u="none" strike="noStrike" dirty="0" err="1">
                <a:solidFill>
                  <a:srgbClr val="173460"/>
                </a:solidFill>
                <a:latin typeface="Pretendard Light"/>
              </a:rPr>
              <a:t>NoSuchElementException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에러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발생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870200"/>
            <a:ext cx="7759700" cy="107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5300" y="3962400"/>
            <a:ext cx="7772400" cy="497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8700" y="5638800"/>
            <a:ext cx="67183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931400" y="4356100"/>
            <a:ext cx="6731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기존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저장된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기사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데이터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DB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를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삭제하고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 err="1">
                <a:solidFill>
                  <a:srgbClr val="173460"/>
                </a:solidFill>
                <a:ea typeface="Pretendard Light"/>
              </a:rPr>
              <a:t>호출하다보니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기존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파일이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불러와져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오류가</a:t>
            </a:r>
            <a:r>
              <a:rPr lang="en-US" sz="22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200" b="0" i="0" u="none" strike="noStrike" dirty="0">
                <a:solidFill>
                  <a:srgbClr val="173460"/>
                </a:solidFill>
                <a:ea typeface="Pretendard Light"/>
              </a:rPr>
              <a:t>발생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18700" y="5854700"/>
            <a:ext cx="67437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1800" b="0" i="0" u="none" strike="noStrike" dirty="0" err="1">
                <a:solidFill>
                  <a:srgbClr val="245473"/>
                </a:solidFill>
                <a:ea typeface="Pretendard Light"/>
              </a:rPr>
              <a:t>프로그램시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 err="1">
                <a:solidFill>
                  <a:srgbClr val="245473"/>
                </a:solidFill>
                <a:ea typeface="Pretendard Light"/>
              </a:rPr>
              <a:t>기존파일이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존재하는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경우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삭제하여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db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파일을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 err="1">
                <a:solidFill>
                  <a:srgbClr val="245473"/>
                </a:solidFill>
                <a:ea typeface="Pretendard Light"/>
              </a:rPr>
              <a:t>클리어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한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후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다시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데이터를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받을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수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있도록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코드를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수정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12050"/>
              </a:lnSpc>
            </a:pPr>
            <a:endParaRPr lang="en-US" sz="1800" b="0" i="0" u="none" strike="noStrike" dirty="0">
              <a:solidFill>
                <a:srgbClr val="245473"/>
              </a:solidFill>
              <a:latin typeface="Pretendard Light"/>
            </a:endParaRPr>
          </a:p>
          <a:p>
            <a:pPr lvl="0" algn="l">
              <a:lnSpc>
                <a:spcPct val="112050"/>
              </a:lnSpc>
            </a:pP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 #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기존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db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삭제를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삭제하는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코드를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45473"/>
                </a:solidFill>
                <a:ea typeface="Pretendard Light"/>
              </a:rPr>
              <a:t>작성</a:t>
            </a:r>
          </a:p>
          <a:p>
            <a:pPr lvl="0" algn="l">
              <a:lnSpc>
                <a:spcPct val="112050"/>
              </a:lnSpc>
            </a:pPr>
            <a:endParaRPr lang="ko-KR" sz="1800" b="0" i="0" u="none" strike="noStrike" dirty="0">
              <a:solidFill>
                <a:srgbClr val="245473"/>
              </a:solidFill>
              <a:ea typeface="Pretendard Light"/>
            </a:endParaRPr>
          </a:p>
          <a:p>
            <a:pPr lvl="0" algn="l">
              <a:lnSpc>
                <a:spcPct val="112050"/>
              </a:lnSpc>
            </a:pP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    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delete_sql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= "DELETE FROM contact"</a:t>
            </a:r>
          </a:p>
          <a:p>
            <a:pPr lvl="0" algn="l">
              <a:lnSpc>
                <a:spcPct val="112050"/>
              </a:lnSpc>
            </a:pP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    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curs.execute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(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delete_sql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)</a:t>
            </a:r>
          </a:p>
          <a:p>
            <a:pPr lvl="0" algn="l">
              <a:lnSpc>
                <a:spcPct val="112050"/>
              </a:lnSpc>
            </a:pP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    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conn.commit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()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03300" y="1066800"/>
            <a:ext cx="1498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>
                <a:solidFill>
                  <a:srgbClr val="EEF2FC"/>
                </a:solidFill>
                <a:latin typeface="Pretendard Medium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9400" y="6261100"/>
            <a:ext cx="67564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NoSuchElementException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오류는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주로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Selenium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에서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웹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페이지에서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특정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요소를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찾을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수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없을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때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발생하는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예외</a:t>
            </a:r>
          </a:p>
          <a:p>
            <a:pPr lvl="0" algn="ctr">
              <a:lnSpc>
                <a:spcPct val="99600"/>
              </a:lnSpc>
            </a:pPr>
            <a:endParaRPr lang="ko-KR" sz="1800" b="0" i="0" u="none" strike="noStrike">
              <a:solidFill>
                <a:srgbClr val="173460"/>
              </a:solidFill>
              <a:ea typeface="Pretendard Light"/>
            </a:endParaRPr>
          </a:p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"from selenium.common.exceptions import NoSuchElementException" :</a:t>
            </a:r>
          </a:p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Selenium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에서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제공하는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NoSuchElementException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예외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클래스를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가져와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코드에서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사용할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수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있도록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해줌으로써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문제</a:t>
            </a:r>
            <a:r>
              <a:rPr lang="en-US" sz="1800" b="0" i="0" u="none" strike="noStrike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173460"/>
                </a:solidFill>
                <a:ea typeface="Pretendard Light"/>
              </a:rPr>
              <a:t>해결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4800" y="3162300"/>
            <a:ext cx="6769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 NoSuchElementException Error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18700" y="3225800"/>
            <a:ext cx="6223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2.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기존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db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파일과의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Light"/>
              </a:rPr>
              <a:t>충돌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755900" y="812800"/>
            <a:ext cx="8521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sz="8000" b="0" i="0" u="none" strike="noStrike" spc="-100" dirty="0">
                <a:solidFill>
                  <a:srgbClr val="173460"/>
                </a:solidFill>
                <a:latin typeface="Pretendard Bold"/>
              </a:rPr>
              <a:t>Trouble Shooting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5626100"/>
            <a:ext cx="5486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7162800"/>
            <a:ext cx="5486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751300" y="97282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05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3949700"/>
            <a:ext cx="7772400" cy="497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2870200"/>
            <a:ext cx="77597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5765800"/>
            <a:ext cx="67183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89100" y="3225800"/>
            <a:ext cx="9334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000" b="0" i="0" u="none" strike="noStrike" dirty="0">
                <a:solidFill>
                  <a:srgbClr val="EEF2FC"/>
                </a:solidFill>
                <a:latin typeface="Pretendard Medium"/>
              </a:rPr>
              <a:t>3.  </a:t>
            </a:r>
            <a:r>
              <a:rPr lang="ko-KR" sz="2000" b="0" i="0" u="none" strike="noStrike" dirty="0">
                <a:solidFill>
                  <a:srgbClr val="EEF2FC"/>
                </a:solidFill>
                <a:ea typeface="Pretendard Medium"/>
              </a:rPr>
              <a:t>기사</a:t>
            </a:r>
            <a:r>
              <a:rPr lang="en-US" sz="2000" b="0" i="0" u="none" strike="noStrike" dirty="0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EEF2FC"/>
                </a:solidFill>
                <a:ea typeface="Pretendard Medium"/>
              </a:rPr>
              <a:t>내용</a:t>
            </a:r>
            <a:r>
              <a:rPr lang="en-US" sz="2000" b="0" i="0" u="none" strike="noStrike" dirty="0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EEF2FC"/>
                </a:solidFill>
                <a:ea typeface="Pretendard Medium"/>
              </a:rPr>
              <a:t>요약을</a:t>
            </a:r>
            <a:r>
              <a:rPr lang="en-US" sz="2000" b="0" i="0" u="none" strike="noStrike" dirty="0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EEF2FC"/>
                </a:solidFill>
                <a:ea typeface="Pretendard Medium"/>
              </a:rPr>
              <a:t>위한</a:t>
            </a:r>
            <a:r>
              <a:rPr lang="en-US" sz="2000" b="0" i="0" u="none" strike="noStrike" dirty="0">
                <a:solidFill>
                  <a:srgbClr val="EEF2FC"/>
                </a:solidFill>
                <a:latin typeface="Pretendard Medium"/>
              </a:rPr>
              <a:t> </a:t>
            </a:r>
            <a:r>
              <a:rPr lang="en-US" sz="2000" b="0" i="0" u="none" strike="noStrike" dirty="0" err="1">
                <a:solidFill>
                  <a:srgbClr val="EEF2FC"/>
                </a:solidFill>
                <a:latin typeface="Pretendard Medium"/>
              </a:rPr>
              <a:t>sumy</a:t>
            </a:r>
            <a:r>
              <a:rPr lang="en-US" sz="2000" b="0" i="0" u="none" strike="noStrike" dirty="0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EEF2FC"/>
                </a:solidFill>
                <a:ea typeface="Pretendard Medium"/>
              </a:rPr>
              <a:t>라이브러리</a:t>
            </a:r>
            <a:r>
              <a:rPr lang="en-US" sz="2000" b="0" i="0" u="none" strike="noStrike" dirty="0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EEF2FC"/>
                </a:solidFill>
                <a:ea typeface="Pretendard Medium"/>
              </a:rPr>
              <a:t>사용</a:t>
            </a:r>
            <a:r>
              <a:rPr lang="en-US" sz="2000" b="0" i="0" u="none" strike="noStrike" dirty="0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2000" b="0" i="0" u="none" strike="noStrike" dirty="0">
                <a:solidFill>
                  <a:srgbClr val="EEF2FC"/>
                </a:solidFill>
                <a:ea typeface="Pretendard Medium"/>
              </a:rPr>
              <a:t>오류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0" y="4775200"/>
            <a:ext cx="6959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 err="1">
                <a:solidFill>
                  <a:srgbClr val="173460"/>
                </a:solidFill>
                <a:latin typeface="Pretendard Light"/>
              </a:rPr>
              <a:t>sumy</a:t>
            </a:r>
            <a:r>
              <a:rPr lang="en-US" sz="20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173460"/>
                </a:solidFill>
                <a:ea typeface="Pretendard Light"/>
              </a:rPr>
              <a:t>라이브러리</a:t>
            </a:r>
            <a:r>
              <a:rPr lang="en-US" sz="20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173460"/>
                </a:solidFill>
                <a:ea typeface="Pretendard Light"/>
              </a:rPr>
              <a:t>사용하려</a:t>
            </a:r>
            <a:r>
              <a:rPr lang="en-US" sz="20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173460"/>
                </a:solidFill>
                <a:ea typeface="Pretendard Light"/>
              </a:rPr>
              <a:t>했으나</a:t>
            </a:r>
            <a:r>
              <a:rPr lang="en-US" sz="2000" b="0" i="0" u="none" strike="noStrike" dirty="0">
                <a:solidFill>
                  <a:srgbClr val="173460"/>
                </a:solidFill>
                <a:latin typeface="Pretendard Light"/>
              </a:rPr>
              <a:t> Java Home </a:t>
            </a:r>
            <a:r>
              <a:rPr lang="ko-KR" sz="2000" b="0" i="0" u="none" strike="noStrike" dirty="0">
                <a:solidFill>
                  <a:srgbClr val="173460"/>
                </a:solidFill>
                <a:ea typeface="Pretendard Light"/>
              </a:rPr>
              <a:t>과</a:t>
            </a:r>
            <a:r>
              <a:rPr lang="en-US" sz="20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000" b="0" i="0" u="none" strike="noStrike" dirty="0" err="1">
                <a:solidFill>
                  <a:srgbClr val="173460"/>
                </a:solidFill>
                <a:ea typeface="Pretendard Light"/>
              </a:rPr>
              <a:t>호환상</a:t>
            </a:r>
            <a:r>
              <a:rPr lang="en-US" sz="20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173460"/>
                </a:solidFill>
                <a:ea typeface="Pretendard Light"/>
              </a:rPr>
              <a:t>문제</a:t>
            </a:r>
            <a:r>
              <a:rPr lang="en-US" sz="20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173460"/>
                </a:solidFill>
                <a:ea typeface="Pretendard Light"/>
              </a:rPr>
              <a:t>발생</a:t>
            </a:r>
            <a:r>
              <a:rPr lang="en-US" sz="2000" b="0" i="0" u="none" strike="noStrike" dirty="0">
                <a:solidFill>
                  <a:srgbClr val="173460"/>
                </a:solidFill>
                <a:latin typeface="Pretendard Light"/>
              </a:rPr>
              <a:t>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2870200"/>
            <a:ext cx="7759700" cy="1079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5300" y="3962400"/>
            <a:ext cx="7772400" cy="497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5765800"/>
            <a:ext cx="67183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058400" y="3238500"/>
            <a:ext cx="660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000" b="0" i="0" u="none" strike="noStrike">
                <a:solidFill>
                  <a:srgbClr val="EEF2FC"/>
                </a:solidFill>
                <a:latin typeface="Pretendard Medium"/>
              </a:rPr>
              <a:t>4.  NULL</a:t>
            </a:r>
            <a:r>
              <a:rPr lang="ko-KR" sz="2000" b="0" i="0" u="none" strike="noStrike">
                <a:solidFill>
                  <a:srgbClr val="EEF2FC"/>
                </a:solidFill>
                <a:ea typeface="Pretendard Medium"/>
              </a:rPr>
              <a:t>을</a:t>
            </a:r>
            <a:r>
              <a:rPr lang="en-US" sz="2000" b="0" i="0" u="none" strike="noStrike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EEF2FC"/>
                </a:solidFill>
                <a:ea typeface="Pretendard Medium"/>
              </a:rPr>
              <a:t>제약하는</a:t>
            </a:r>
            <a:r>
              <a:rPr lang="en-US" sz="2000" b="0" i="0" u="none" strike="noStrike">
                <a:solidFill>
                  <a:srgbClr val="EEF2FC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EEF2FC"/>
                </a:solidFill>
                <a:ea typeface="Pretendard Medium"/>
              </a:rPr>
              <a:t>오류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8700" y="4241800"/>
            <a:ext cx="65532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173460"/>
                </a:solidFill>
                <a:latin typeface="Pretendard Light"/>
              </a:rPr>
              <a:t>sqlite3.IntegrityError: NOT NULL constraint failed: </a:t>
            </a:r>
            <a:r>
              <a:rPr lang="en-US" sz="1900" b="0" i="0" u="none" strike="noStrike" dirty="0" err="1">
                <a:solidFill>
                  <a:srgbClr val="173460"/>
                </a:solidFill>
                <a:latin typeface="Pretendard Light"/>
              </a:rPr>
              <a:t>contact.articlePS</a:t>
            </a:r>
            <a:endParaRPr lang="en-US" sz="1900" b="0" i="0" u="none" strike="noStrike" dirty="0">
              <a:solidFill>
                <a:srgbClr val="173460"/>
              </a:solidFill>
              <a:latin typeface="Pretendard Light"/>
            </a:endParaRPr>
          </a:p>
          <a:p>
            <a:pPr lvl="0" algn="l">
              <a:lnSpc>
                <a:spcPct val="116199"/>
              </a:lnSpc>
            </a:pPr>
            <a:endParaRPr lang="en-US" sz="1900" b="0" i="0" u="none" strike="noStrike" dirty="0">
              <a:solidFill>
                <a:srgbClr val="173460"/>
              </a:solidFill>
              <a:latin typeface="Pretendard Light"/>
            </a:endParaRPr>
          </a:p>
          <a:p>
            <a:pPr lvl="0" algn="l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173460"/>
                </a:solidFill>
                <a:latin typeface="Pretendard Light"/>
              </a:rPr>
              <a:t>title</a:t>
            </a:r>
            <a:r>
              <a:rPr lang="ko-KR" sz="1900" b="0" i="0" u="none" strike="noStrike" dirty="0">
                <a:solidFill>
                  <a:srgbClr val="173460"/>
                </a:solidFill>
                <a:ea typeface="Pretendard Light"/>
              </a:rPr>
              <a:t>과</a:t>
            </a:r>
            <a:r>
              <a:rPr lang="en-US" sz="1900" b="0" i="0" u="none" strike="noStrike" dirty="0">
                <a:solidFill>
                  <a:srgbClr val="173460"/>
                </a:solidFill>
                <a:latin typeface="Pretendard Light"/>
              </a:rPr>
              <a:t> article</a:t>
            </a:r>
            <a:r>
              <a:rPr lang="ko-KR" sz="1900" b="0" i="0" u="none" strike="noStrike" dirty="0">
                <a:solidFill>
                  <a:srgbClr val="173460"/>
                </a:solidFill>
                <a:ea typeface="Pretendard Light"/>
              </a:rPr>
              <a:t>이</a:t>
            </a:r>
            <a:r>
              <a:rPr lang="en-US" sz="1900" b="0" i="0" u="none" strike="noStrike" dirty="0">
                <a:solidFill>
                  <a:srgbClr val="173460"/>
                </a:solidFill>
                <a:latin typeface="Pretendard Light"/>
              </a:rPr>
              <a:t> NULL</a:t>
            </a:r>
            <a:r>
              <a:rPr lang="ko-KR" sz="1900" b="0" i="0" u="none" strike="noStrike" dirty="0">
                <a:solidFill>
                  <a:srgbClr val="173460"/>
                </a:solidFill>
                <a:ea typeface="Pretendard Light"/>
              </a:rPr>
              <a:t>이면</a:t>
            </a:r>
            <a:r>
              <a:rPr lang="en-US" sz="19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173460"/>
                </a:solidFill>
                <a:ea typeface="Pretendard Light"/>
              </a:rPr>
              <a:t>오류가</a:t>
            </a:r>
            <a:r>
              <a:rPr lang="en-US" sz="19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900" b="0" i="0" u="none" strike="noStrike" dirty="0">
                <a:solidFill>
                  <a:srgbClr val="173460"/>
                </a:solidFill>
                <a:ea typeface="Pretendard Light"/>
              </a:rPr>
              <a:t>발생함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44100" y="6108700"/>
            <a:ext cx="6654800" cy="185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title = 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news_title_text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=&gt; title = 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news_title_text.strip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() if 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news_title_text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 else "Unknown Title"</a:t>
            </a:r>
          </a:p>
          <a:p>
            <a:pPr lvl="0" algn="l">
              <a:lnSpc>
                <a:spcPct val="112050"/>
              </a:lnSpc>
            </a:pPr>
            <a:endParaRPr lang="en-US" sz="1800" b="0" i="0" u="none" strike="noStrike" dirty="0">
              <a:solidFill>
                <a:srgbClr val="245473"/>
              </a:solidFill>
              <a:latin typeface="Pretendard Light"/>
            </a:endParaRPr>
          </a:p>
          <a:p>
            <a:pPr lvl="0" algn="l">
              <a:lnSpc>
                <a:spcPct val="112050"/>
              </a:lnSpc>
            </a:pP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article = summary -&gt; article = </a:t>
            </a:r>
            <a:r>
              <a:rPr lang="en-US" sz="1800" b="0" i="0" u="none" strike="noStrike" dirty="0" err="1">
                <a:solidFill>
                  <a:srgbClr val="245473"/>
                </a:solidFill>
                <a:latin typeface="Pretendard Light"/>
              </a:rPr>
              <a:t>summary.strip</a:t>
            </a:r>
            <a:r>
              <a:rPr lang="en-US" sz="1800" b="0" i="0" u="none" strike="noStrike" dirty="0">
                <a:solidFill>
                  <a:srgbClr val="245473"/>
                </a:solidFill>
                <a:latin typeface="Pretendard Light"/>
              </a:rPr>
              <a:t>() if summary else "No content available"</a:t>
            </a:r>
          </a:p>
          <a:p>
            <a:pPr lvl="0" algn="l">
              <a:lnSpc>
                <a:spcPct val="112050"/>
              </a:lnSpc>
            </a:pPr>
            <a:endParaRPr lang="en-US" sz="1800" b="0" i="0" u="none" strike="noStrike" dirty="0">
              <a:solidFill>
                <a:srgbClr val="245473"/>
              </a:solidFill>
              <a:latin typeface="Pretendard Light"/>
            </a:endParaRPr>
          </a:p>
          <a:p>
            <a:pPr lvl="0" algn="l">
              <a:lnSpc>
                <a:spcPct val="112050"/>
              </a:lnSpc>
            </a:pPr>
            <a:endParaRPr lang="en-US" sz="1800" b="0" i="0" u="none" strike="noStrike" dirty="0">
              <a:solidFill>
                <a:srgbClr val="245473"/>
              </a:solidFill>
              <a:latin typeface="Pretendard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03300" y="1066800"/>
            <a:ext cx="1498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>
                <a:solidFill>
                  <a:srgbClr val="EEF2FC"/>
                </a:solidFill>
                <a:latin typeface="Pretendard Medium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5600" y="6019800"/>
            <a:ext cx="66929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 err="1">
                <a:solidFill>
                  <a:srgbClr val="173460"/>
                </a:solidFill>
                <a:latin typeface="Pretendard Light"/>
              </a:rPr>
              <a:t>sumy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라이브러리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사용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시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Java Home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등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다른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라이브러리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버전과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충돌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발생함에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따라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대규모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텍스트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데이터에서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유용한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정보와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패턴을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추출하는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데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사용되는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en-US" sz="1800" b="0" i="0" u="none" strike="noStrike" dirty="0" err="1">
                <a:solidFill>
                  <a:srgbClr val="173460"/>
                </a:solidFill>
                <a:latin typeface="Pretendard Light"/>
              </a:rPr>
              <a:t>Gensim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라이브러리를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사용</a:t>
            </a:r>
          </a:p>
          <a:p>
            <a:pPr lvl="0" algn="ctr">
              <a:lnSpc>
                <a:spcPct val="99600"/>
              </a:lnSpc>
            </a:pPr>
            <a:endParaRPr lang="ko-KR" sz="1800" b="0" i="0" u="none" strike="noStrike" dirty="0">
              <a:solidFill>
                <a:srgbClr val="173460"/>
              </a:solidFill>
              <a:ea typeface="Pretendard Light"/>
            </a:endParaRPr>
          </a:p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from </a:t>
            </a:r>
            <a:r>
              <a:rPr lang="en-US" sz="1800" b="0" i="0" u="none" strike="noStrike" dirty="0" err="1">
                <a:solidFill>
                  <a:srgbClr val="173460"/>
                </a:solidFill>
                <a:latin typeface="Pretendard Light"/>
              </a:rPr>
              <a:t>gensim.summarization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import summarize:</a:t>
            </a:r>
          </a:p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텍스트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요약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기능을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사용하기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위해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주어진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텍스트를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자동으로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요약해주는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기능을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제공하는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summarize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함수를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173460"/>
                </a:solidFill>
                <a:ea typeface="Pretendard Light"/>
              </a:rPr>
              <a:t>사용하였습니다</a:t>
            </a:r>
            <a:r>
              <a:rPr lang="en-US" sz="1800" b="0" i="0" u="none" strike="noStrike" dirty="0">
                <a:solidFill>
                  <a:srgbClr val="173460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5400000">
            <a:off x="-647700" y="7251700"/>
            <a:ext cx="8432800" cy="7150100"/>
          </a:xfrm>
          <a:prstGeom prst="rect">
            <a:avLst/>
          </a:prstGeom>
          <a:effectLst>
            <a:outerShdw blurRad="509185" dist="660029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5060000">
            <a:off x="1270000" y="-1447800"/>
            <a:ext cx="17335500" cy="18084800"/>
          </a:xfrm>
          <a:prstGeom prst="rect">
            <a:avLst/>
          </a:prstGeom>
          <a:effectLst>
            <a:outerShdw blurRad="2995010" dist="800376" dir="1194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2654300"/>
            <a:ext cx="16065500" cy="666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3600" y="2908300"/>
            <a:ext cx="711200" cy="190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751300" y="97282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08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4229100"/>
            <a:ext cx="144145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44700" y="3187700"/>
            <a:ext cx="10591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3500" b="0" i="0" u="none" strike="noStrike" dirty="0">
                <a:solidFill>
                  <a:srgbClr val="173460"/>
                </a:solidFill>
                <a:ea typeface="Pretendard Medium"/>
              </a:rPr>
              <a:t>프로젝트</a:t>
            </a:r>
            <a:r>
              <a:rPr lang="en-US" sz="3500" b="0" i="0" u="none" strike="noStrike" dirty="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500" b="0" i="0" u="none" strike="noStrike" dirty="0">
                <a:solidFill>
                  <a:srgbClr val="173460"/>
                </a:solidFill>
                <a:ea typeface="Pretendard Medium"/>
              </a:rPr>
              <a:t>진행</a:t>
            </a:r>
            <a:r>
              <a:rPr lang="en-US" sz="3500" b="0" i="0" u="none" strike="noStrike" dirty="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500" b="0" i="0" u="none" strike="noStrike" dirty="0">
                <a:solidFill>
                  <a:srgbClr val="173460"/>
                </a:solidFill>
                <a:ea typeface="Pretendard Medium"/>
              </a:rPr>
              <a:t>고찰</a:t>
            </a:r>
            <a:r>
              <a:rPr lang="en-US" sz="3500" b="0" i="0" u="none" strike="noStrike" dirty="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500" b="0" i="0" u="none" strike="noStrike" dirty="0">
                <a:solidFill>
                  <a:srgbClr val="173460"/>
                </a:solidFill>
                <a:ea typeface="Pretendard Medium"/>
              </a:rPr>
              <a:t>및</a:t>
            </a:r>
            <a:r>
              <a:rPr lang="en-US" sz="3500" b="0" i="0" u="none" strike="noStrike" dirty="0">
                <a:solidFill>
                  <a:srgbClr val="173460"/>
                </a:solidFill>
                <a:latin typeface="Pretendard Medium"/>
              </a:rPr>
              <a:t> </a:t>
            </a:r>
            <a:r>
              <a:rPr lang="ko-KR" sz="3500" b="0" i="0" u="none" strike="noStrike" dirty="0">
                <a:solidFill>
                  <a:srgbClr val="173460"/>
                </a:solidFill>
                <a:ea typeface="Pretendard Medium"/>
              </a:rPr>
              <a:t>소감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92300" y="520700"/>
            <a:ext cx="3073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SUMMARY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71800" y="812800"/>
            <a:ext cx="92964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sz="8000" b="0" i="0" u="none" strike="noStrike" spc="-100" dirty="0">
                <a:solidFill>
                  <a:srgbClr val="173460"/>
                </a:solidFill>
                <a:latin typeface="Pretendard Bold"/>
              </a:rPr>
              <a:t>Project Reflection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46300" y="6070600"/>
            <a:ext cx="2641600" cy="264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10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줄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이상의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텍스트를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넣어야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할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때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페이지를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활용해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보시기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바랍니다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폰트는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 err="1">
                <a:solidFill>
                  <a:srgbClr val="7B8BA6"/>
                </a:solidFill>
                <a:ea typeface="Pretendard Light"/>
              </a:rPr>
              <a:t>프리텐다드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Light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이고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폰트의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크기는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20pt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입니다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자간은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-1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이고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행간은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1.5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입니다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6300" y="5130800"/>
            <a:ext cx="328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3000" b="0" i="0" u="none" strike="noStrike" spc="-100">
                <a:solidFill>
                  <a:srgbClr val="173460"/>
                </a:solidFill>
                <a:ea typeface="Pretendard Medium"/>
              </a:rPr>
              <a:t>정하운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00700" y="5143500"/>
            <a:ext cx="328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3000" b="0" i="0" u="none" strike="noStrike" spc="-100">
                <a:solidFill>
                  <a:srgbClr val="173460"/>
                </a:solidFill>
                <a:ea typeface="Pretendard Medium"/>
              </a:rPr>
              <a:t>정현우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57200" y="5092700"/>
            <a:ext cx="328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3000" b="0" i="0" u="none" strike="noStrike" spc="-100">
                <a:solidFill>
                  <a:srgbClr val="173460"/>
                </a:solidFill>
                <a:ea typeface="Pretendard Medium"/>
              </a:rPr>
              <a:t>최정희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74200" y="5130800"/>
            <a:ext cx="328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3000" b="0" i="0" u="none" strike="noStrike" spc="-100">
                <a:solidFill>
                  <a:srgbClr val="173460"/>
                </a:solidFill>
                <a:ea typeface="Pretendard Medium"/>
              </a:rPr>
              <a:t>최인호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00700" y="5981700"/>
            <a:ext cx="2641600" cy="264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10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줄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이상의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텍스트를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넣어야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할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때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페이지를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활용해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보시기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바랍니다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폰트는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 err="1">
                <a:solidFill>
                  <a:srgbClr val="7B8BA6"/>
                </a:solidFill>
                <a:ea typeface="Pretendard Light"/>
              </a:rPr>
              <a:t>프리텐다드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Light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이고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폰트의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크기는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20pt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입니다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자간은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-1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이고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행간은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1.5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입니다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74200" y="6070600"/>
            <a:ext cx="2641600" cy="264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10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줄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이상의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텍스트를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넣어야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할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때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페이지를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활용해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보시기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바랍니다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폰트는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 err="1">
                <a:solidFill>
                  <a:srgbClr val="7B8BA6"/>
                </a:solidFill>
                <a:ea typeface="Pretendard Light"/>
              </a:rPr>
              <a:t>프리텐다드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Light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이고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폰트의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크기는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20pt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입니다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자간은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-1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이고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행간은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1.5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입니다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7200" y="5981700"/>
            <a:ext cx="2641600" cy="264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10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줄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이상의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텍스트를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넣어야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할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때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페이지를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활용해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보시기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바랍니다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폰트는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 err="1">
                <a:solidFill>
                  <a:srgbClr val="7B8BA6"/>
                </a:solidFill>
                <a:ea typeface="Pretendard Light"/>
              </a:rPr>
              <a:t>프리텐다드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Light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이고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폰트의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크기는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20pt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입니다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 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자간은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-1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이고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행간은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 1.5</a:t>
            </a:r>
            <a:r>
              <a:rPr lang="ko-KR" sz="2000" b="0" i="0" u="none" strike="noStrike" dirty="0">
                <a:solidFill>
                  <a:srgbClr val="7B8BA6"/>
                </a:solidFill>
                <a:ea typeface="Pretendard Light"/>
              </a:rPr>
              <a:t>입니다</a:t>
            </a:r>
            <a:r>
              <a:rPr lang="en-US" sz="2000" b="0" i="0" u="none" strike="noStrike" dirty="0">
                <a:solidFill>
                  <a:srgbClr val="7B8BA6"/>
                </a:solidFill>
                <a:latin typeface="Pretendard Light"/>
              </a:rPr>
              <a:t>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03300" y="1066800"/>
            <a:ext cx="1498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>
                <a:solidFill>
                  <a:srgbClr val="EEF2FC"/>
                </a:solidFill>
                <a:latin typeface="Pretendard Medium"/>
              </a:rPr>
              <a:t>06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5400000">
            <a:off x="-469900" y="7442200"/>
            <a:ext cx="8064500" cy="7150100"/>
          </a:xfrm>
          <a:prstGeom prst="rect">
            <a:avLst/>
          </a:prstGeom>
          <a:effectLst>
            <a:outerShdw blurRad="509185" dist="660029">
              <a:srgbClr val="FFFFFF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5060000">
            <a:off x="876300" y="-1435100"/>
            <a:ext cx="17335500" cy="18084800"/>
          </a:xfrm>
          <a:prstGeom prst="rect">
            <a:avLst/>
          </a:prstGeom>
          <a:effectLst>
            <a:outerShdw blurRad="2995010" dist="800376" dir="1194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300" y="190500"/>
            <a:ext cx="11455400" cy="1010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4610100"/>
            <a:ext cx="3797300" cy="3810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1117600"/>
            <a:ext cx="5638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8000" b="0" i="0" u="none" strike="noStrike" spc="-100" dirty="0">
                <a:solidFill>
                  <a:srgbClr val="173460"/>
                </a:solidFill>
                <a:latin typeface="Pretendard Bold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51300" y="97282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9800" y="18669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소개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프로젝트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이름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발표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04400" y="12319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500" b="0" i="0" u="none" strike="noStrike" dirty="0">
                <a:solidFill>
                  <a:srgbClr val="173460"/>
                </a:solidFill>
                <a:latin typeface="Pretendard Medium"/>
              </a:rPr>
              <a:t>Project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750300" y="1244600"/>
            <a:ext cx="774700" cy="622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724900" y="12700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29800" y="33147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sz="1600" b="0" i="0" u="none" strike="noStrike" dirty="0">
                <a:solidFill>
                  <a:srgbClr val="173460">
                    <a:alpha val="70196"/>
                  </a:srgbClr>
                </a:solidFill>
                <a:ea typeface="Pretendard Light"/>
              </a:rPr>
              <a:t>프로젝트</a:t>
            </a:r>
            <a:r>
              <a:rPr 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 dirty="0">
                <a:solidFill>
                  <a:srgbClr val="173460">
                    <a:alpha val="70196"/>
                  </a:srgbClr>
                </a:solidFill>
                <a:ea typeface="Pretendard Light"/>
              </a:rPr>
              <a:t>선정</a:t>
            </a:r>
            <a:r>
              <a:rPr 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 dirty="0">
                <a:solidFill>
                  <a:srgbClr val="173460">
                    <a:alpha val="70196"/>
                  </a:srgbClr>
                </a:solidFill>
                <a:ea typeface="Pretendard Light"/>
              </a:rPr>
              <a:t>주제</a:t>
            </a:r>
            <a:r>
              <a:rPr 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 dirty="0">
                <a:solidFill>
                  <a:srgbClr val="17346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 dirty="0">
                <a:solidFill>
                  <a:srgbClr val="173460">
                    <a:alpha val="70196"/>
                  </a:srgbClr>
                </a:solidFill>
                <a:ea typeface="Pretendard Light"/>
              </a:rPr>
              <a:t>참고</a:t>
            </a:r>
            <a:r>
              <a:rPr 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 dirty="0">
                <a:solidFill>
                  <a:srgbClr val="173460">
                    <a:alpha val="70196"/>
                  </a:srgbClr>
                </a:solidFill>
                <a:ea typeface="Pretendard Light"/>
              </a:rPr>
              <a:t>서비스</a:t>
            </a:r>
            <a:r>
              <a:rPr 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Pretendard Light"/>
              </a:rPr>
              <a:t>,</a:t>
            </a:r>
            <a:r>
              <a:rPr lang="ko-KR" sz="1600" b="0" i="0" u="none" strike="noStrike" dirty="0">
                <a:solidFill>
                  <a:srgbClr val="173460">
                    <a:alpha val="70196"/>
                  </a:srgbClr>
                </a:solidFill>
                <a:ea typeface="Pretendard Light"/>
              </a:rPr>
              <a:t>사이트</a:t>
            </a:r>
            <a:r>
              <a:rPr lang="en-US" sz="1600" b="0" i="0" u="none" strike="noStrike" dirty="0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 dirty="0">
                <a:solidFill>
                  <a:srgbClr val="173460">
                    <a:alpha val="70196"/>
                  </a:srgbClr>
                </a:solidFill>
                <a:ea typeface="Pretendard Light"/>
              </a:rPr>
              <a:t>소개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17100" y="26797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500" b="0" i="0" u="none" strike="noStrike" dirty="0">
                <a:solidFill>
                  <a:srgbClr val="173460"/>
                </a:solidFill>
                <a:latin typeface="Pretendard Medium"/>
              </a:rPr>
              <a:t>Project Goal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763000" y="2692400"/>
            <a:ext cx="774700" cy="62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37600" y="27051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42500" y="47752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프로젝트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주제와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관련하여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코드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리뷰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29800" y="41402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500" b="0" i="0" u="none" strike="noStrike" dirty="0">
                <a:solidFill>
                  <a:srgbClr val="173460"/>
                </a:solidFill>
                <a:latin typeface="Pretendard Medium"/>
              </a:rPr>
              <a:t>Code Review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763000" y="4152900"/>
            <a:ext cx="774700" cy="622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8737600" y="41783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29800" y="62357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실행된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프로그램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영상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시연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17100" y="55880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500" b="0" i="0" u="none" strike="noStrike">
                <a:solidFill>
                  <a:srgbClr val="173460"/>
                </a:solidFill>
                <a:latin typeface="Pretendard Medium"/>
              </a:rPr>
              <a:t>Demonstration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775700" y="5613400"/>
            <a:ext cx="774700" cy="622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50300" y="56388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42500" y="76708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프로젝트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중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발생한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문제와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해결방법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리뷰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29800" y="70358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500" b="0" i="0" u="none" strike="noStrike">
                <a:solidFill>
                  <a:srgbClr val="173460"/>
                </a:solidFill>
                <a:latin typeface="Pretendard Medium"/>
              </a:rPr>
              <a:t>Trouble Shooting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763000" y="7048500"/>
            <a:ext cx="774700" cy="6223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8737600" y="70739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42500" y="90424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조원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프로젝트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진행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소감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600" b="0" i="0" u="none" strike="noStrike">
                <a:solidFill>
                  <a:srgbClr val="17346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600" b="0" i="0" u="none" strike="noStrike">
                <a:solidFill>
                  <a:srgbClr val="173460">
                    <a:alpha val="70196"/>
                  </a:srgbClr>
                </a:solidFill>
                <a:ea typeface="Pretendard Light"/>
              </a:rPr>
              <a:t>고찰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29800" y="8407400"/>
            <a:ext cx="6388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3500" b="0" i="0" u="none" strike="noStrike">
                <a:solidFill>
                  <a:srgbClr val="173460"/>
                </a:solidFill>
                <a:latin typeface="Pretendard Medium"/>
              </a:rPr>
              <a:t>Project Reflection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8775700" y="8420100"/>
            <a:ext cx="774700" cy="6223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8750300" y="8445500"/>
            <a:ext cx="812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06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92300" y="520700"/>
            <a:ext cx="3073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CONTENTS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2400" y="2755900"/>
            <a:ext cx="4343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173460">
                    <a:alpha val="50196"/>
                  </a:srgbClr>
                </a:solidFill>
                <a:latin typeface="Pretendard Regular"/>
              </a:rPr>
              <a:t>PYTHON TEAM PROJECT</a:t>
            </a:r>
          </a:p>
          <a:p>
            <a:pPr lvl="0" algn="l">
              <a:lnSpc>
                <a:spcPct val="116199"/>
              </a:lnSpc>
            </a:pPr>
            <a:endParaRPr lang="en-US" sz="2300" b="0" i="0" u="none" strike="noStrike" dirty="0">
              <a:solidFill>
                <a:srgbClr val="173460">
                  <a:alpha val="50196"/>
                </a:srgbClr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3048000"/>
            <a:ext cx="16065500" cy="6299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92400" y="901700"/>
            <a:ext cx="911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sz="8000" b="0" i="0" u="none" strike="noStrike" spc="-100" dirty="0">
                <a:solidFill>
                  <a:srgbClr val="173460"/>
                </a:solidFill>
                <a:latin typeface="Pretendard Bold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60700" y="6464300"/>
            <a:ext cx="626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en-US" sz="2300" b="0" i="0" u="none" strike="noStrike">
                <a:solidFill>
                  <a:srgbClr val="BDC7E1"/>
                </a:solidFill>
                <a:latin typeface="Pretendard Light"/>
              </a:rPr>
              <a:t>2025-02-20 ~ 2025-02-25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40000" y="5816600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3200" b="0" i="0" u="none" strike="noStrike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3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Pretendard Medium"/>
              </a:rPr>
              <a:t>기간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60700" y="8102600"/>
            <a:ext cx="626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en-US" sz="2300" b="0" i="0" u="none" strike="noStrike">
                <a:solidFill>
                  <a:srgbClr val="BDC7E1"/>
                </a:solidFill>
                <a:latin typeface="Pretendard Light"/>
              </a:rPr>
              <a:t>Visual studio Code 1.97.2 ver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0000" y="7454900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3200" b="0" i="0" u="none" strike="noStrike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3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Pretendard Medium"/>
              </a:rPr>
              <a:t>사용</a:t>
            </a:r>
            <a:r>
              <a:rPr lang="en-US" sz="3200" b="0" i="0" u="none" strike="noStrike">
                <a:solidFill>
                  <a:srgbClr val="FFFFFF"/>
                </a:solidFill>
                <a:latin typeface="Pretendard Medium"/>
              </a:rPr>
              <a:t> tool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5486400"/>
            <a:ext cx="5842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7124700"/>
            <a:ext cx="58420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60700" y="4787900"/>
            <a:ext cx="626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sz="2300" b="0" i="0" u="none" strike="noStrike" dirty="0">
                <a:solidFill>
                  <a:srgbClr val="BDC7E1"/>
                </a:solidFill>
                <a:ea typeface="Pretendard Light"/>
              </a:rPr>
              <a:t>오늘의</a:t>
            </a:r>
            <a:r>
              <a:rPr lang="en-US" sz="2300" b="0" i="0" u="none" strike="noStrike" dirty="0">
                <a:solidFill>
                  <a:srgbClr val="BDC7E1"/>
                </a:solidFill>
                <a:latin typeface="Pretendard Light"/>
              </a:rPr>
              <a:t> Daily News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40000" y="4140200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3200" b="0" i="0" u="none" strike="noStrike" dirty="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3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200" b="0" i="0" u="none" strike="noStrike" dirty="0">
                <a:solidFill>
                  <a:srgbClr val="FFFFFF"/>
                </a:solidFill>
                <a:ea typeface="Pretendard Medium"/>
              </a:rPr>
              <a:t>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66400" y="4889500"/>
            <a:ext cx="4191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160"/>
              </a:lnSpc>
              <a:buClr>
                <a:srgbClr val="BDC7E1"/>
              </a:buClr>
              <a:buFont typeface="Arial"/>
              <a:buChar char="●"/>
            </a:pPr>
            <a:r>
              <a:rPr lang="ko-KR" sz="2300" b="0" i="0" u="none" strike="noStrike" dirty="0" err="1">
                <a:solidFill>
                  <a:srgbClr val="BDC7E1"/>
                </a:solidFill>
                <a:ea typeface="Pretendard Regular"/>
              </a:rPr>
              <a:t>정하운</a:t>
            </a:r>
            <a:r>
              <a:rPr lang="en-US" sz="2300" b="0" i="0" u="none" strike="noStrike" dirty="0">
                <a:solidFill>
                  <a:srgbClr val="BDC7E1"/>
                </a:solidFill>
                <a:latin typeface="Pretendard Regular"/>
              </a:rPr>
              <a:t> , </a:t>
            </a:r>
            <a:r>
              <a:rPr lang="ko-KR" sz="2300" b="0" i="0" u="none" strike="noStrike" dirty="0">
                <a:solidFill>
                  <a:srgbClr val="BDC7E1"/>
                </a:solidFill>
                <a:ea typeface="Pretendard Regular"/>
              </a:rPr>
              <a:t>정현우</a:t>
            </a:r>
            <a:r>
              <a:rPr lang="en-US" sz="2300" b="0" i="0" u="none" strike="noStrike" dirty="0">
                <a:solidFill>
                  <a:srgbClr val="BDC7E1"/>
                </a:solidFill>
                <a:latin typeface="Pretendard Regular"/>
              </a:rPr>
              <a:t> , </a:t>
            </a:r>
            <a:r>
              <a:rPr lang="ko-KR" sz="2300" b="0" i="0" u="none" strike="noStrike" dirty="0">
                <a:solidFill>
                  <a:srgbClr val="BDC7E1"/>
                </a:solidFill>
                <a:ea typeface="Pretendard Regular"/>
              </a:rPr>
              <a:t>최인호</a:t>
            </a:r>
            <a:r>
              <a:rPr lang="en-US" sz="2300" b="0" i="0" u="none" strike="noStrike" dirty="0">
                <a:solidFill>
                  <a:srgbClr val="BDC7E1"/>
                </a:solidFill>
                <a:latin typeface="Pretendard Regular"/>
              </a:rPr>
              <a:t>, </a:t>
            </a:r>
            <a:r>
              <a:rPr lang="ko-KR" sz="2300" b="0" i="0" u="none" strike="noStrike" dirty="0">
                <a:solidFill>
                  <a:srgbClr val="BDC7E1"/>
                </a:solidFill>
                <a:ea typeface="Pretendard Regular"/>
              </a:rPr>
              <a:t>최정희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58400" y="4178300"/>
            <a:ext cx="5651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3749"/>
              </a:lnSpc>
              <a:buClr>
                <a:srgbClr val="FFFFFF"/>
              </a:buClr>
              <a:buFont typeface="Arial"/>
              <a:buChar char="●"/>
            </a:pPr>
            <a:r>
              <a:rPr lang="ko-KR" sz="3200" b="0" i="0" u="none" strike="noStrike">
                <a:solidFill>
                  <a:srgbClr val="FFFFFF"/>
                </a:solidFill>
                <a:ea typeface="Pretendard Medium"/>
              </a:rPr>
              <a:t>참여</a:t>
            </a:r>
            <a:r>
              <a:rPr lang="en-US" sz="3200" b="0" i="0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Pretendard Medium"/>
              </a:rPr>
              <a:t>인원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0" y="6019800"/>
            <a:ext cx="4521200" cy="80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83900" y="6172200"/>
            <a:ext cx="3886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300" b="0" i="0" u="none" strike="noStrike">
                <a:solidFill>
                  <a:srgbClr val="BDC7E1"/>
                </a:solidFill>
                <a:ea typeface="Pretendard Light"/>
              </a:rPr>
              <a:t>이미리</a:t>
            </a:r>
            <a:r>
              <a:rPr lang="en-US" sz="2300" b="0" i="0" u="none" strike="noStrike">
                <a:solidFill>
                  <a:srgbClr val="BDC7E1"/>
                </a:solidFill>
                <a:latin typeface="Pretendard Light"/>
              </a:rPr>
              <a:t> / </a:t>
            </a:r>
            <a:r>
              <a:rPr lang="ko-KR" sz="2300" b="0" i="0" u="none" strike="noStrike">
                <a:solidFill>
                  <a:srgbClr val="BDC7E1"/>
                </a:solidFill>
                <a:ea typeface="Pretendard Light"/>
              </a:rPr>
              <a:t>강미리</a:t>
            </a:r>
            <a:r>
              <a:rPr lang="en-US" sz="2300" b="0" i="0" u="none" strike="noStrike">
                <a:solidFill>
                  <a:srgbClr val="BDC7E1"/>
                </a:solidFill>
                <a:latin typeface="Pretendard Light"/>
              </a:rPr>
              <a:t> / </a:t>
            </a:r>
            <a:r>
              <a:rPr lang="ko-KR" sz="2300" b="0" i="0" u="none" strike="noStrike">
                <a:solidFill>
                  <a:srgbClr val="BDC7E1"/>
                </a:solidFill>
                <a:ea typeface="Pretendard Light"/>
              </a:rPr>
              <a:t>유미리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83900" y="5626100"/>
            <a:ext cx="1168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300" b="0" i="0" u="none" strike="noStrike" dirty="0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과제</a:t>
            </a:r>
            <a:r>
              <a:rPr lang="en-US" sz="2300" b="0" i="0" u="none" strike="noStrike" dirty="0">
                <a:solidFill>
                  <a:srgbClr val="FFFFFF"/>
                </a:solidFill>
                <a:highlight>
                  <a:srgbClr val="173460"/>
                </a:highlight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진행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00" y="7467600"/>
            <a:ext cx="4521200" cy="965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883900" y="7797800"/>
            <a:ext cx="3886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300" b="0" i="0" u="none" strike="noStrike">
                <a:solidFill>
                  <a:srgbClr val="BDC7E1"/>
                </a:solidFill>
                <a:ea typeface="Pretendard Light"/>
              </a:rPr>
              <a:t>박미리</a:t>
            </a:r>
            <a:r>
              <a:rPr lang="en-US" sz="2300" b="0" i="0" u="none" strike="noStrike">
                <a:solidFill>
                  <a:srgbClr val="BDC7E1"/>
                </a:solidFill>
                <a:latin typeface="Pretendard Light"/>
              </a:rPr>
              <a:t> / </a:t>
            </a:r>
            <a:r>
              <a:rPr lang="ko-KR" sz="2300" b="0" i="0" u="none" strike="noStrike">
                <a:solidFill>
                  <a:srgbClr val="BDC7E1"/>
                </a:solidFill>
                <a:ea typeface="Pretendard Light"/>
              </a:rPr>
              <a:t>심미리</a:t>
            </a:r>
            <a:r>
              <a:rPr lang="en-US" sz="2300" b="0" i="0" u="none" strike="noStrike">
                <a:solidFill>
                  <a:srgbClr val="BDC7E1"/>
                </a:solidFill>
                <a:latin typeface="Pretendard Light"/>
              </a:rPr>
              <a:t> / </a:t>
            </a:r>
            <a:r>
              <a:rPr lang="ko-KR" sz="2300" b="0" i="0" u="none" strike="noStrike">
                <a:solidFill>
                  <a:srgbClr val="BDC7E1"/>
                </a:solidFill>
                <a:ea typeface="Pretendard Light"/>
              </a:rPr>
              <a:t>오미리</a:t>
            </a:r>
            <a:r>
              <a:rPr lang="en-US" sz="2300" b="0" i="0" u="none" strike="noStrike">
                <a:solidFill>
                  <a:srgbClr val="BDC7E1"/>
                </a:solidFill>
                <a:latin typeface="Pretendard Light"/>
              </a:rPr>
              <a:t>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83900" y="7239000"/>
            <a:ext cx="138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300" b="0" i="0" u="none" strike="noStrike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모델</a:t>
            </a:r>
            <a:r>
              <a:rPr lang="en-US" sz="2300" b="0" i="0" u="none" strike="noStrike">
                <a:solidFill>
                  <a:srgbClr val="FFFFFF"/>
                </a:solidFill>
                <a:highlight>
                  <a:srgbClr val="173460"/>
                </a:highlight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highlight>
                  <a:srgbClr val="173460"/>
                </a:highlight>
                <a:ea typeface="Pretendard Medium"/>
              </a:rPr>
              <a:t>개발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06500" y="3327400"/>
            <a:ext cx="762000" cy="190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6751300" y="9728200"/>
            <a:ext cx="1257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PROJECT OVERVIEW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03300" y="1066800"/>
            <a:ext cx="1498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>
                <a:solidFill>
                  <a:srgbClr val="EEF2FC"/>
                </a:solidFill>
                <a:latin typeface="Pretendard Medium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527300"/>
            <a:ext cx="16433800" cy="7277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57500" y="812800"/>
            <a:ext cx="7048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altLang="ko-KR" sz="8000" b="0" i="0" u="none" strike="noStrike" spc="-100" dirty="0" smtClean="0">
                <a:solidFill>
                  <a:srgbClr val="173460"/>
                </a:solidFill>
                <a:latin typeface="Pretendard Bold"/>
              </a:rPr>
              <a:t>Flow Chart</a:t>
            </a:r>
            <a:endParaRPr lang="en-US" sz="8000" b="0" i="0" u="none" strike="noStrike" spc="-100" dirty="0">
              <a:solidFill>
                <a:srgbClr val="173460"/>
              </a:solidFill>
              <a:latin typeface="Pretendard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CODE REVIEW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350" y="3860800"/>
            <a:ext cx="15227300" cy="289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0" y="4673600"/>
            <a:ext cx="635000" cy="635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52750" y="7340600"/>
            <a:ext cx="2298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 dirty="0">
                <a:solidFill>
                  <a:srgbClr val="7CC2D1"/>
                </a:solidFill>
                <a:latin typeface="+mn-ea"/>
              </a:rPr>
              <a:t>Selenium</a:t>
            </a:r>
            <a:r>
              <a:rPr lang="ko-KR" sz="2300" b="1" i="0" u="none" strike="noStrike" spc="-100" dirty="0">
                <a:solidFill>
                  <a:srgbClr val="7CC2D1"/>
                </a:solidFill>
                <a:latin typeface="+mn-ea"/>
              </a:rPr>
              <a:t>을</a:t>
            </a:r>
            <a:r>
              <a:rPr lang="en-US" sz="2300" b="1" i="0" u="none" strike="noStrike" spc="-100" dirty="0">
                <a:solidFill>
                  <a:srgbClr val="7CC2D1"/>
                </a:solidFill>
                <a:latin typeface="+mn-ea"/>
              </a:rPr>
              <a:t>  </a:t>
            </a:r>
            <a:r>
              <a:rPr lang="ko-KR" sz="2300" b="1" i="0" u="none" strike="noStrike" spc="-100" dirty="0">
                <a:solidFill>
                  <a:srgbClr val="7CC2D1"/>
                </a:solidFill>
                <a:latin typeface="+mn-ea"/>
              </a:rPr>
              <a:t>통한</a:t>
            </a:r>
            <a:r>
              <a:rPr lang="en-US" sz="2300" b="1" i="0" u="none" strike="noStrike" spc="-100" dirty="0">
                <a:solidFill>
                  <a:srgbClr val="7CC2D1"/>
                </a:solidFill>
                <a:latin typeface="+mn-ea"/>
              </a:rPr>
              <a:t> </a:t>
            </a:r>
            <a:r>
              <a:rPr lang="ko-KR" sz="2300" b="1" i="0" u="none" strike="noStrike" spc="-100" dirty="0">
                <a:solidFill>
                  <a:srgbClr val="7CC2D1"/>
                </a:solidFill>
                <a:latin typeface="+mn-ea"/>
              </a:rPr>
              <a:t>웹</a:t>
            </a:r>
            <a:r>
              <a:rPr lang="en-US" sz="2300" b="1" i="0" u="none" strike="noStrike" spc="-100" dirty="0">
                <a:solidFill>
                  <a:srgbClr val="7CC2D1"/>
                </a:solidFill>
                <a:latin typeface="+mn-ea"/>
              </a:rPr>
              <a:t> </a:t>
            </a:r>
            <a:r>
              <a:rPr lang="ko-KR" sz="2300" b="1" i="0" u="none" strike="noStrike" spc="-100" dirty="0" err="1" smtClean="0">
                <a:solidFill>
                  <a:srgbClr val="7CC2D1"/>
                </a:solidFill>
                <a:latin typeface="+mn-ea"/>
              </a:rPr>
              <a:t>크롤링</a:t>
            </a:r>
            <a:r>
              <a:rPr lang="en-US" altLang="ko-KR" sz="2300" b="1" i="0" u="none" strike="noStrike" spc="-100" dirty="0" smtClean="0">
                <a:solidFill>
                  <a:srgbClr val="7CC2D1"/>
                </a:solidFill>
                <a:latin typeface="+mn-ea"/>
              </a:rPr>
              <a:t> </a:t>
            </a:r>
            <a:r>
              <a:rPr lang="ko-KR" altLang="en-US" sz="2300" b="1" i="0" u="none" strike="noStrike" spc="-100" dirty="0" smtClean="0">
                <a:solidFill>
                  <a:srgbClr val="7CC2D1"/>
                </a:solidFill>
                <a:latin typeface="+mn-ea"/>
              </a:rPr>
              <a:t>및 요약</a:t>
            </a:r>
            <a:endParaRPr lang="ko-KR" sz="2300" b="1" i="0" u="none" strike="noStrike" spc="-100" dirty="0">
              <a:solidFill>
                <a:srgbClr val="7CC2D1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95700" y="5346700"/>
            <a:ext cx="812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FFF"/>
                </a:solidFill>
                <a:latin typeface="+mn-ea"/>
              </a:rPr>
              <a:t>01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137400" y="4673600"/>
            <a:ext cx="6350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985000" y="5346700"/>
            <a:ext cx="812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FFF"/>
                </a:solidFill>
                <a:latin typeface="+mn-ea"/>
              </a:rPr>
              <a:t>02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579100" y="4660900"/>
            <a:ext cx="6350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490200" y="5448300"/>
            <a:ext cx="812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FFF"/>
                </a:solidFill>
                <a:latin typeface="+mn-ea"/>
              </a:rPr>
              <a:t>03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020800" y="4673600"/>
            <a:ext cx="635000" cy="635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93800" y="5448300"/>
            <a:ext cx="812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 spc="-200" dirty="0">
                <a:solidFill>
                  <a:srgbClr val="FFFFFF"/>
                </a:solidFill>
                <a:latin typeface="+mn-ea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3600" y="7289800"/>
            <a:ext cx="2933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300" b="1" i="0" u="none" strike="noStrike" spc="-100" dirty="0" err="1" smtClean="0">
                <a:solidFill>
                  <a:srgbClr val="ABC2D1"/>
                </a:solidFill>
                <a:latin typeface="+mn-ea"/>
              </a:rPr>
              <a:t>Github</a:t>
            </a:r>
            <a:r>
              <a:rPr lang="en-US" altLang="ko-KR" sz="2300" b="1" i="0" u="none" strike="noStrike" spc="-100" dirty="0" smtClean="0">
                <a:solidFill>
                  <a:srgbClr val="ABC2D1"/>
                </a:solidFill>
                <a:latin typeface="+mn-ea"/>
              </a:rPr>
              <a:t> Action</a:t>
            </a:r>
            <a:r>
              <a:rPr lang="ko-KR" altLang="en-US" sz="2300" b="1" i="0" u="none" strike="noStrike" spc="-100" dirty="0" smtClean="0">
                <a:solidFill>
                  <a:srgbClr val="ABC2D1"/>
                </a:solidFill>
                <a:latin typeface="+mn-ea"/>
              </a:rPr>
              <a:t>로 업데이트</a:t>
            </a:r>
            <a:endParaRPr lang="ko-KR" sz="2300" b="1" i="0" u="none" strike="noStrike" spc="-100" dirty="0">
              <a:solidFill>
                <a:srgbClr val="ABC2D1"/>
              </a:solidFill>
              <a:latin typeface="+mn-e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83700" y="7289800"/>
            <a:ext cx="306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300" b="1" i="0" u="none" strike="noStrike" spc="-100" dirty="0" smtClean="0">
                <a:solidFill>
                  <a:srgbClr val="ABDBD1"/>
                </a:solidFill>
                <a:latin typeface="+mn-ea"/>
              </a:rPr>
              <a:t>자동으로 </a:t>
            </a:r>
            <a:r>
              <a:rPr lang="ko-KR" altLang="en-US" sz="2300" b="1" i="0" u="none" strike="noStrike" spc="-100" dirty="0" err="1" smtClean="0">
                <a:solidFill>
                  <a:srgbClr val="ABDBD1"/>
                </a:solidFill>
                <a:latin typeface="+mn-ea"/>
              </a:rPr>
              <a:t>크롤링을</a:t>
            </a:r>
            <a:r>
              <a:rPr lang="ko-KR" altLang="en-US" sz="2300" b="1" i="0" u="none" strike="noStrike" spc="-100" dirty="0" smtClean="0">
                <a:solidFill>
                  <a:srgbClr val="ABDBD1"/>
                </a:solidFill>
                <a:latin typeface="+mn-ea"/>
              </a:rPr>
              <a:t> 통해 데이터베이스 생성</a:t>
            </a:r>
            <a:endParaRPr lang="ko-KR" sz="2300" b="1" i="0" u="none" strike="noStrike" spc="-100" dirty="0">
              <a:solidFill>
                <a:srgbClr val="ABDBD1"/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169900" y="7340600"/>
            <a:ext cx="23368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 dirty="0">
                <a:solidFill>
                  <a:srgbClr val="ACACAC"/>
                </a:solidFill>
                <a:latin typeface="+mn-ea"/>
              </a:rPr>
              <a:t> </a:t>
            </a:r>
            <a:r>
              <a:rPr lang="ko-KR" altLang="en-US" sz="2300" b="1" i="0" u="none" strike="noStrike" spc="-100" dirty="0" smtClean="0">
                <a:solidFill>
                  <a:srgbClr val="ACACAC"/>
                </a:solidFill>
                <a:latin typeface="+mn-ea"/>
              </a:rPr>
              <a:t>실행파일을 통해 </a:t>
            </a:r>
            <a:r>
              <a:rPr lang="ko-KR" altLang="en-US" sz="2300" b="1" i="0" u="none" strike="noStrike" spc="-100" dirty="0" err="1" smtClean="0">
                <a:solidFill>
                  <a:srgbClr val="ACACAC"/>
                </a:solidFill>
                <a:latin typeface="+mn-ea"/>
              </a:rPr>
              <a:t>깃허브의</a:t>
            </a:r>
            <a:r>
              <a:rPr lang="ko-KR" altLang="en-US" sz="2300" b="1" i="0" u="none" strike="noStrike" spc="-100" dirty="0" smtClean="0">
                <a:solidFill>
                  <a:srgbClr val="ACACAC"/>
                </a:solidFill>
                <a:latin typeface="+mn-ea"/>
              </a:rPr>
              <a:t> 데이터베이스를 가져와 </a:t>
            </a:r>
            <a:r>
              <a:rPr lang="en-US" altLang="ko-KR" sz="2300" b="1" i="0" u="none" strike="noStrike" spc="-100" dirty="0" smtClean="0">
                <a:solidFill>
                  <a:srgbClr val="ACACAC"/>
                </a:solidFill>
                <a:latin typeface="+mn-ea"/>
              </a:rPr>
              <a:t>UI </a:t>
            </a:r>
            <a:r>
              <a:rPr lang="ko-KR" altLang="en-US" sz="2300" b="1" i="0" u="none" strike="noStrike" spc="-100" dirty="0" smtClean="0">
                <a:solidFill>
                  <a:srgbClr val="ACACAC"/>
                </a:solidFill>
                <a:latin typeface="+mn-ea"/>
              </a:rPr>
              <a:t>실행</a:t>
            </a:r>
            <a:endParaRPr lang="ko-KR" sz="2300" b="1" i="0" u="none" strike="noStrike" spc="-100" dirty="0">
              <a:solidFill>
                <a:srgbClr val="ACACAC"/>
              </a:solidFill>
              <a:latin typeface="+mn-ea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03300" y="1054100"/>
            <a:ext cx="1498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 dirty="0" smtClean="0">
                <a:solidFill>
                  <a:srgbClr val="EEF2FC"/>
                </a:solidFill>
                <a:latin typeface="Pretendard Medium"/>
              </a:rPr>
              <a:t>0</a:t>
            </a:r>
            <a:r>
              <a:rPr lang="en-US" altLang="ko-KR" sz="5500" b="0" i="0" u="none" strike="noStrike" spc="-100" dirty="0" smtClean="0">
                <a:solidFill>
                  <a:srgbClr val="EEF2FC"/>
                </a:solidFill>
                <a:latin typeface="Pretendard Medium"/>
              </a:rPr>
              <a:t>3</a:t>
            </a:r>
            <a:endParaRPr lang="en-US" sz="5500" b="0" i="0" u="none" strike="noStrike" spc="-100" dirty="0">
              <a:solidFill>
                <a:srgbClr val="EEF2FC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6441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57500" y="812800"/>
            <a:ext cx="6489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sz="8000" b="0" i="0" u="none" strike="noStrike" spc="-100">
                <a:solidFill>
                  <a:srgbClr val="173460"/>
                </a:solidFill>
                <a:latin typeface="Pretendard Bold"/>
              </a:rPr>
              <a:t>Code Review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9000"/>
          </a:blip>
          <a:stretch>
            <a:fillRect/>
          </a:stretch>
        </p:blipFill>
        <p:spPr>
          <a:xfrm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CODE REVIEW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3300" y="1054100"/>
            <a:ext cx="1498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>
                <a:solidFill>
                  <a:srgbClr val="EEF2FC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57500" y="812800"/>
            <a:ext cx="6489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sz="8000" b="0" i="0" u="none" strike="noStrike" spc="-100">
                <a:solidFill>
                  <a:srgbClr val="173460"/>
                </a:solidFill>
                <a:latin typeface="Pretendard Bold"/>
              </a:rPr>
              <a:t>Code Review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9000"/>
          </a:blip>
          <a:stretch>
            <a:fillRect/>
          </a:stretch>
        </p:blipFill>
        <p:spPr>
          <a:xfrm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CODE REVIEW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3300" y="1054100"/>
            <a:ext cx="1498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>
                <a:solidFill>
                  <a:srgbClr val="EEF2FC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57500" y="812800"/>
            <a:ext cx="6489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sz="8000" b="0" i="0" u="none" strike="noStrike" spc="-100" dirty="0">
                <a:solidFill>
                  <a:srgbClr val="173460"/>
                </a:solidFill>
                <a:latin typeface="Pretendard Bold"/>
              </a:rPr>
              <a:t>Code Review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9000"/>
          </a:blip>
          <a:stretch>
            <a:fillRect/>
          </a:stretch>
        </p:blipFill>
        <p:spPr>
          <a:xfrm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CODE REVIEW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3300" y="1054100"/>
            <a:ext cx="1498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>
                <a:solidFill>
                  <a:srgbClr val="EEF2FC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57500" y="812800"/>
            <a:ext cx="6489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sz="8000" b="0" i="0" u="none" strike="noStrike" spc="-100" dirty="0">
                <a:solidFill>
                  <a:srgbClr val="173460"/>
                </a:solidFill>
                <a:latin typeface="Pretendard Bold"/>
              </a:rPr>
              <a:t>Code Review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9000"/>
          </a:blip>
          <a:stretch>
            <a:fillRect/>
          </a:stretch>
        </p:blipFill>
        <p:spPr>
          <a:xfrm>
            <a:off x="-139700" y="7378700"/>
            <a:ext cx="18427700" cy="292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CODE REVIEW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3300" y="1054100"/>
            <a:ext cx="1498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>
                <a:solidFill>
                  <a:srgbClr val="EEF2FC"/>
                </a:solidFill>
                <a:latin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" y="0"/>
            <a:ext cx="18313400" cy="19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57500" y="812800"/>
            <a:ext cx="7543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149"/>
              </a:lnSpc>
            </a:pPr>
            <a:r>
              <a:rPr lang="en-US" sz="8000" b="0" i="0" u="none" strike="noStrike" spc="-100">
                <a:solidFill>
                  <a:srgbClr val="173460"/>
                </a:solidFill>
                <a:latin typeface="Pretendard Bold"/>
              </a:rPr>
              <a:t>Demonstration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8148300" y="9804400"/>
            <a:ext cx="1397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39000"/>
          </a:blip>
          <a:stretch>
            <a:fillRect/>
          </a:stretch>
        </p:blipFill>
        <p:spPr>
          <a:xfrm>
            <a:off x="-139700" y="7378700"/>
            <a:ext cx="18427700" cy="2921000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4100" y="3962400"/>
            <a:ext cx="8115300" cy="457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0" y="520700"/>
            <a:ext cx="3568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173460"/>
                </a:solidFill>
                <a:latin typeface="Pretendard SemiBold"/>
              </a:rPr>
              <a:t>CODE REVIEW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1054100" y="990600"/>
            <a:ext cx="1409700" cy="1143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03300" y="1066800"/>
            <a:ext cx="1498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en-US" sz="5500" b="0" i="0" u="none" strike="noStrike" spc="-100">
                <a:solidFill>
                  <a:srgbClr val="EEF2FC"/>
                </a:solidFill>
                <a:latin typeface="Pretendard Medium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437</Words>
  <Application>Microsoft Office PowerPoint</Application>
  <PresentationFormat>사용자 지정</PresentationFormat>
  <Paragraphs>127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Pretendard SemiBold</vt:lpstr>
      <vt:lpstr>맑은 고딕</vt:lpstr>
      <vt:lpstr>Arial</vt:lpstr>
      <vt:lpstr>Pretendard ExtraLight</vt:lpstr>
      <vt:lpstr>Pretendard Bold</vt:lpstr>
      <vt:lpstr>Pretendard Regular</vt:lpstr>
      <vt:lpstr>Pretendard Medium</vt:lpstr>
      <vt:lpstr>Calibri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kccistc</cp:lastModifiedBy>
  <cp:revision>6</cp:revision>
  <dcterms:created xsi:type="dcterms:W3CDTF">2006-08-16T00:00:00Z</dcterms:created>
  <dcterms:modified xsi:type="dcterms:W3CDTF">2025-02-25T05:13:08Z</dcterms:modified>
</cp:coreProperties>
</file>